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298" r:id="rId3"/>
    <p:sldId id="364" r:id="rId4"/>
    <p:sldId id="365" r:id="rId5"/>
    <p:sldId id="366" r:id="rId6"/>
    <p:sldId id="367" r:id="rId7"/>
    <p:sldId id="369" r:id="rId8"/>
    <p:sldId id="368" r:id="rId9"/>
    <p:sldId id="387" r:id="rId10"/>
    <p:sldId id="420" r:id="rId11"/>
    <p:sldId id="421" r:id="rId12"/>
    <p:sldId id="397" r:id="rId13"/>
    <p:sldId id="388" r:id="rId14"/>
    <p:sldId id="422" r:id="rId15"/>
    <p:sldId id="389" r:id="rId16"/>
    <p:sldId id="390" r:id="rId17"/>
    <p:sldId id="423" r:id="rId18"/>
    <p:sldId id="391" r:id="rId19"/>
    <p:sldId id="392" r:id="rId20"/>
    <p:sldId id="393" r:id="rId21"/>
    <p:sldId id="394" r:id="rId22"/>
    <p:sldId id="395" r:id="rId23"/>
    <p:sldId id="396" r:id="rId24"/>
    <p:sldId id="379" r:id="rId25"/>
    <p:sldId id="380" r:id="rId26"/>
    <p:sldId id="398" r:id="rId27"/>
    <p:sldId id="381" r:id="rId28"/>
    <p:sldId id="424" r:id="rId29"/>
    <p:sldId id="382" r:id="rId30"/>
    <p:sldId id="399" r:id="rId31"/>
    <p:sldId id="383" r:id="rId32"/>
    <p:sldId id="400" r:id="rId33"/>
    <p:sldId id="425" r:id="rId34"/>
    <p:sldId id="384" r:id="rId35"/>
    <p:sldId id="401" r:id="rId36"/>
    <p:sldId id="426" r:id="rId37"/>
    <p:sldId id="385" r:id="rId38"/>
    <p:sldId id="402" r:id="rId39"/>
    <p:sldId id="403" r:id="rId40"/>
    <p:sldId id="404" r:id="rId41"/>
    <p:sldId id="405" r:id="rId42"/>
    <p:sldId id="406" r:id="rId43"/>
    <p:sldId id="407" r:id="rId44"/>
    <p:sldId id="409" r:id="rId45"/>
    <p:sldId id="410" r:id="rId46"/>
    <p:sldId id="386" r:id="rId47"/>
    <p:sldId id="414" r:id="rId48"/>
    <p:sldId id="417" r:id="rId49"/>
    <p:sldId id="418" r:id="rId50"/>
    <p:sldId id="411" r:id="rId51"/>
    <p:sldId id="412" r:id="rId52"/>
    <p:sldId id="413" r:id="rId53"/>
    <p:sldId id="415" r:id="rId54"/>
    <p:sldId id="416" r:id="rId55"/>
    <p:sldId id="419" r:id="rId56"/>
    <p:sldId id="408" r:id="rId57"/>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56" autoAdjust="0"/>
    <p:restoredTop sz="82338" autoAdjust="0"/>
  </p:normalViewPr>
  <p:slideViewPr>
    <p:cSldViewPr snapToGrid="0">
      <p:cViewPr varScale="1">
        <p:scale>
          <a:sx n="60" d="100"/>
          <a:sy n="60" d="100"/>
        </p:scale>
        <p:origin x="894"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14/11/2018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42131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24538499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14/11/2018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14/11/2018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14/11/2018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Requisitos </a:t>
            </a:r>
            <a:r>
              <a:rPr lang="pt-BR" dirty="0" smtClean="0"/>
              <a:t>do Jogo</a:t>
            </a:r>
            <a:endParaRPr lang="pt-BR" dirty="0"/>
          </a:p>
        </p:txBody>
      </p:sp>
      <p:sp>
        <p:nvSpPr>
          <p:cNvPr id="6" name="Espaço Reservado para Conteúdo 5"/>
          <p:cNvSpPr>
            <a:spLocks noGrp="1"/>
          </p:cNvSpPr>
          <p:nvPr>
            <p:ph idx="1"/>
          </p:nvPr>
        </p:nvSpPr>
        <p:spPr>
          <a:xfrm>
            <a:off x="317694" y="1291053"/>
            <a:ext cx="11705493" cy="409410"/>
          </a:xfrm>
        </p:spPr>
        <p:txBody>
          <a:bodyPr>
            <a:normAutofit fontScale="77500" lnSpcReduction="20000"/>
          </a:bodyPr>
          <a:lstStyle/>
          <a:p>
            <a:r>
              <a:rPr lang="pt-BR" dirty="0" smtClean="0"/>
              <a:t>O levantamento dos requisitos </a:t>
            </a:r>
            <a:r>
              <a:rPr lang="pt-BR" dirty="0" smtClean="0"/>
              <a:t>do jogo </a:t>
            </a:r>
            <a:r>
              <a:rPr lang="pt-BR" dirty="0"/>
              <a:t>pode ser </a:t>
            </a:r>
            <a:r>
              <a:rPr lang="pt-BR" dirty="0" smtClean="0"/>
              <a:t>dividido </a:t>
            </a:r>
            <a:r>
              <a:rPr lang="pt-BR" dirty="0"/>
              <a:t>em </a:t>
            </a:r>
            <a:r>
              <a:rPr lang="pt-BR" dirty="0" smtClean="0"/>
              <a:t>10 </a:t>
            </a:r>
            <a:r>
              <a:rPr lang="pt-BR" dirty="0"/>
              <a:t>etapas</a:t>
            </a:r>
            <a:r>
              <a:rPr lang="pt-BR" dirty="0" smtClean="0"/>
              <a:t>:</a:t>
            </a:r>
            <a:endParaRPr lang="pt-BR" dirty="0"/>
          </a:p>
        </p:txBody>
      </p:sp>
      <p:sp>
        <p:nvSpPr>
          <p:cNvPr id="2" name="CaixaDeTexto 1"/>
          <p:cNvSpPr txBox="1"/>
          <p:nvPr/>
        </p:nvSpPr>
        <p:spPr>
          <a:xfrm>
            <a:off x="288757" y="1860884"/>
            <a:ext cx="5005137" cy="3277820"/>
          </a:xfrm>
          <a:prstGeom prst="rect">
            <a:avLst/>
          </a:prstGeom>
          <a:noFill/>
        </p:spPr>
        <p:txBody>
          <a:bodyPr wrap="square" rtlCol="0">
            <a:spAutoFit/>
          </a:bodyPr>
          <a:lstStyle/>
          <a:p>
            <a:pPr marL="457200" indent="-457200">
              <a:lnSpc>
                <a:spcPct val="150000"/>
              </a:lnSpc>
              <a:buFont typeface="+mj-lt"/>
              <a:buAutoNum type="arabicPeriod"/>
            </a:pPr>
            <a:r>
              <a:rPr lang="pt-BR" sz="2300" i="1" dirty="0" err="1">
                <a:solidFill>
                  <a:schemeClr val="accent1">
                    <a:lumMod val="50000"/>
                  </a:schemeClr>
                </a:solidFill>
                <a:latin typeface="Helvetica" panose="020B0604020202020204" pitchFamily="34" charset="0"/>
                <a:cs typeface="Helvetica" panose="020B0604020202020204" pitchFamily="34" charset="0"/>
              </a:rPr>
              <a:t>Brainstorm</a:t>
            </a:r>
            <a:r>
              <a:rPr lang="pt-BR" sz="2300" dirty="0">
                <a:solidFill>
                  <a:schemeClr val="accent1">
                    <a:lumMod val="50000"/>
                  </a:schemeClr>
                </a:solidFill>
                <a:latin typeface="Helvetica" panose="020B0604020202020204" pitchFamily="34" charset="0"/>
                <a:cs typeface="Helvetica" panose="020B0604020202020204" pitchFamily="34" charset="0"/>
              </a:rPr>
              <a:t>;</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Definição dos recursos do jogo;</a:t>
            </a:r>
            <a:endParaRPr lang="pt-BR" sz="2300" dirty="0">
              <a:solidFill>
                <a:schemeClr val="accent1">
                  <a:lumMod val="50000"/>
                </a:schemeClr>
              </a:solidFill>
              <a:latin typeface="Helvetica" panose="020B0604020202020204" pitchFamily="34" charset="0"/>
              <a:cs typeface="Helvetica" panose="020B0604020202020204" pitchFamily="34" charset="0"/>
            </a:endParaRP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Definição das etapas e produtos</a:t>
            </a:r>
            <a:r>
              <a:rPr lang="pt-BR" sz="2300" dirty="0" smtClean="0">
                <a:solidFill>
                  <a:schemeClr val="accent1">
                    <a:lumMod val="50000"/>
                  </a:schemeClr>
                </a:solidFill>
                <a:latin typeface="Helvetica" panose="020B0604020202020204" pitchFamily="34" charset="0"/>
                <a:cs typeface="Helvetica" panose="020B0604020202020204" pitchFamily="34" charset="0"/>
              </a:rPr>
              <a:t>;</a:t>
            </a:r>
            <a:endParaRPr lang="pt-BR" sz="2300" dirty="0" smtClean="0">
              <a:solidFill>
                <a:schemeClr val="accent1">
                  <a:lumMod val="50000"/>
                </a:schemeClr>
              </a:solidFill>
              <a:latin typeface="Helvetica" panose="020B0604020202020204" pitchFamily="34" charset="0"/>
              <a:cs typeface="Helvetica" panose="020B0604020202020204" pitchFamily="34" charset="0"/>
            </a:endParaRP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Avaliação da tecnologia;</a:t>
            </a:r>
            <a:endParaRPr lang="pt-BR" sz="2300" dirty="0">
              <a:solidFill>
                <a:schemeClr val="accent1">
                  <a:lumMod val="50000"/>
                </a:schemeClr>
              </a:solidFill>
              <a:latin typeface="Helvetica" panose="020B0604020202020204" pitchFamily="34" charset="0"/>
              <a:cs typeface="Helvetica" panose="020B0604020202020204" pitchFamily="34" charset="0"/>
            </a:endParaRP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Definição das ferramentas e do pipeline;</a:t>
            </a:r>
            <a:endParaRPr lang="pt-BR" sz="2300" dirty="0">
              <a:solidFill>
                <a:schemeClr val="accent1">
                  <a:lumMod val="50000"/>
                </a:schemeClr>
              </a:solidFill>
              <a:latin typeface="Helvetica" panose="020B0604020202020204" pitchFamily="34" charset="0"/>
              <a:cs typeface="Helvetica" panose="020B0604020202020204" pitchFamily="34" charset="0"/>
            </a:endParaRPr>
          </a:p>
        </p:txBody>
      </p:sp>
      <p:sp>
        <p:nvSpPr>
          <p:cNvPr id="7" name="CaixaDeTexto 6"/>
          <p:cNvSpPr txBox="1"/>
          <p:nvPr/>
        </p:nvSpPr>
        <p:spPr>
          <a:xfrm>
            <a:off x="7162429" y="1860884"/>
            <a:ext cx="4860758" cy="2746906"/>
          </a:xfrm>
          <a:prstGeom prst="rect">
            <a:avLst/>
          </a:prstGeom>
          <a:noFill/>
        </p:spPr>
        <p:txBody>
          <a:bodyPr wrap="square" rtlCol="0">
            <a:spAutoFit/>
          </a:bodyPr>
          <a:lstStyle/>
          <a:p>
            <a:pPr marL="457200" indent="-457200">
              <a:lnSpc>
                <a:spcPct val="150000"/>
              </a:lnSpc>
              <a:buFont typeface="+mj-lt"/>
              <a:buAutoNum type="arabicPeriod" startAt="6"/>
            </a:pPr>
            <a:r>
              <a:rPr lang="pt-BR" sz="2300" dirty="0">
                <a:solidFill>
                  <a:schemeClr val="accent1">
                    <a:lumMod val="50000"/>
                  </a:schemeClr>
                </a:solidFill>
                <a:latin typeface="Helvetica" panose="020B0604020202020204" pitchFamily="34" charset="0"/>
                <a:cs typeface="Helvetica" panose="020B0604020202020204" pitchFamily="34" charset="0"/>
              </a:rPr>
              <a:t>Documentação do </a:t>
            </a:r>
            <a:r>
              <a:rPr lang="pt-BR" sz="2300" dirty="0" smtClean="0">
                <a:solidFill>
                  <a:schemeClr val="accent1">
                    <a:lumMod val="50000"/>
                  </a:schemeClr>
                </a:solidFill>
                <a:latin typeface="Helvetica" panose="020B0604020202020204" pitchFamily="34" charset="0"/>
                <a:cs typeface="Helvetica" panose="020B0604020202020204" pitchFamily="34" charset="0"/>
              </a:rPr>
              <a:t>design;</a:t>
            </a:r>
            <a:endParaRPr lang="pt-BR" sz="2300" dirty="0">
              <a:solidFill>
                <a:schemeClr val="accent1">
                  <a:lumMod val="50000"/>
                </a:schemeClr>
              </a:solidFill>
              <a:latin typeface="Helvetica" panose="020B0604020202020204" pitchFamily="34" charset="0"/>
              <a:cs typeface="Helvetica" panose="020B0604020202020204" pitchFamily="34" charset="0"/>
            </a:endParaRPr>
          </a:p>
          <a:p>
            <a:pPr marL="457200" indent="-457200">
              <a:lnSpc>
                <a:spcPct val="150000"/>
              </a:lnSpc>
              <a:buFont typeface="+mj-lt"/>
              <a:buAutoNum type="arabicPeriod" startAt="6"/>
            </a:pPr>
            <a:r>
              <a:rPr lang="pt-BR" sz="2300" dirty="0">
                <a:solidFill>
                  <a:schemeClr val="accent1">
                    <a:lumMod val="50000"/>
                  </a:schemeClr>
                </a:solidFill>
                <a:latin typeface="Helvetica" panose="020B0604020202020204" pitchFamily="34" charset="0"/>
                <a:cs typeface="Helvetica" panose="020B0604020202020204" pitchFamily="34" charset="0"/>
              </a:rPr>
              <a:t>Documentação da arte;</a:t>
            </a:r>
          </a:p>
          <a:p>
            <a:pPr marL="457200" indent="-457200">
              <a:lnSpc>
                <a:spcPct val="150000"/>
              </a:lnSpc>
              <a:buFont typeface="+mj-lt"/>
              <a:buAutoNum type="arabicPeriod" startAt="6"/>
            </a:pPr>
            <a:r>
              <a:rPr lang="pt-BR" sz="2300" dirty="0">
                <a:solidFill>
                  <a:schemeClr val="accent1">
                    <a:lumMod val="50000"/>
                  </a:schemeClr>
                </a:solidFill>
                <a:latin typeface="Helvetica" panose="020B0604020202020204" pitchFamily="34" charset="0"/>
                <a:cs typeface="Helvetica" panose="020B0604020202020204" pitchFamily="34" charset="0"/>
              </a:rPr>
              <a:t>Documentação </a:t>
            </a:r>
            <a:r>
              <a:rPr lang="pt-BR" sz="2300" dirty="0" smtClean="0">
                <a:solidFill>
                  <a:schemeClr val="accent1">
                    <a:lumMod val="50000"/>
                  </a:schemeClr>
                </a:solidFill>
                <a:latin typeface="Helvetica" panose="020B0604020202020204" pitchFamily="34" charset="0"/>
                <a:cs typeface="Helvetica" panose="020B0604020202020204" pitchFamily="34" charset="0"/>
              </a:rPr>
              <a:t>técnica;</a:t>
            </a:r>
          </a:p>
          <a:p>
            <a:pPr marL="457200" indent="-457200">
              <a:lnSpc>
                <a:spcPct val="150000"/>
              </a:lnSpc>
              <a:buFont typeface="+mj-lt"/>
              <a:buAutoNum type="arabicPeriod" startAt="6"/>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de risco;</a:t>
            </a:r>
            <a:endParaRPr lang="pt-BR" sz="2300" dirty="0">
              <a:solidFill>
                <a:schemeClr val="accent1">
                  <a:lumMod val="50000"/>
                </a:schemeClr>
              </a:solidFill>
              <a:latin typeface="Helvetica" panose="020B0604020202020204" pitchFamily="34" charset="0"/>
              <a:cs typeface="Helvetica" panose="020B0604020202020204" pitchFamily="34" charset="0"/>
            </a:endParaRPr>
          </a:p>
          <a:p>
            <a:pPr marL="457200" indent="-457200">
              <a:lnSpc>
                <a:spcPct val="150000"/>
              </a:lnSpc>
              <a:buFont typeface="+mj-lt"/>
              <a:buAutoNum type="arabicPeriod" startAt="6"/>
            </a:pPr>
            <a:r>
              <a:rPr lang="pt-BR" sz="2300" dirty="0" smtClean="0">
                <a:solidFill>
                  <a:schemeClr val="accent1">
                    <a:lumMod val="50000"/>
                  </a:schemeClr>
                </a:solidFill>
                <a:latin typeface="Helvetica" panose="020B0604020202020204" pitchFamily="34" charset="0"/>
                <a:cs typeface="Helvetica" panose="020B0604020202020204" pitchFamily="34" charset="0"/>
              </a:rPr>
              <a:t>Aprovação.</a:t>
            </a:r>
            <a:endParaRPr lang="pt-BR" sz="2300" dirty="0">
              <a:solidFill>
                <a:schemeClr val="accent1">
                  <a:lumMod val="50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65577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endParaRPr lang="pt-BR" i="1" dirty="0"/>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195407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r>
              <a:rPr lang="pt-BR" dirty="0" smtClean="0"/>
              <a:t>: Jogo da WHIP</a:t>
            </a:r>
            <a:endParaRPr lang="pt-BR" dirty="0"/>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a:t>
            </a:r>
            <a:r>
              <a:rPr lang="pt-BR" dirty="0"/>
              <a:t>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r>
              <a:rPr lang="pt-BR" i="1" dirty="0" smtClean="0"/>
              <a:t>?</a:t>
            </a:r>
            <a:endParaRPr lang="pt-BR" i="1" dirty="0"/>
          </a:p>
        </p:txBody>
      </p:sp>
    </p:spTree>
    <p:extLst>
      <p:ext uri="{BB962C8B-B14F-4D97-AF65-F5344CB8AC3E}">
        <p14:creationId xmlns:p14="http://schemas.microsoft.com/office/powerpoint/2010/main" val="139075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Inicial: Jogo da WHIP</a:t>
            </a:r>
            <a:endParaRPr lang="pt-BR" dirty="0"/>
          </a:p>
        </p:txBody>
      </p:sp>
      <p:sp>
        <p:nvSpPr>
          <p:cNvPr id="6" name="Espaço Reservado para Conteúdo 5"/>
          <p:cNvSpPr>
            <a:spLocks noGrp="1"/>
          </p:cNvSpPr>
          <p:nvPr>
            <p:ph idx="1"/>
          </p:nvPr>
        </p:nvSpPr>
        <p:spPr/>
        <p:txBody>
          <a:bodyPr>
            <a:normAutofit/>
          </a:bodyPr>
          <a:lstStyle/>
          <a:p>
            <a:r>
              <a:rPr lang="pt-BR" dirty="0" smtClean="0"/>
              <a:t>É </a:t>
            </a:r>
            <a:r>
              <a:rPr lang="pt-BR" dirty="0"/>
              <a:t>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r>
              <a:rPr lang="pt-BR" dirty="0" smtClean="0"/>
              <a:t>.</a:t>
            </a:r>
            <a:endParaRPr lang="pt-BR" dirty="0"/>
          </a:p>
        </p:txBody>
      </p:sp>
    </p:spTree>
    <p:extLst>
      <p:ext uri="{BB962C8B-B14F-4D97-AF65-F5344CB8AC3E}">
        <p14:creationId xmlns:p14="http://schemas.microsoft.com/office/powerpoint/2010/main" val="34458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r>
              <a:rPr lang="pt-BR" dirty="0" smtClean="0"/>
              <a:t>.</a:t>
            </a:r>
            <a:endParaRPr lang="pt-BR" dirty="0"/>
          </a:p>
        </p:txBody>
      </p:sp>
    </p:spTree>
    <p:extLst>
      <p:ext uri="{BB962C8B-B14F-4D97-AF65-F5344CB8AC3E}">
        <p14:creationId xmlns:p14="http://schemas.microsoft.com/office/powerpoint/2010/main" val="2773251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a:t>
            </a:r>
            <a:r>
              <a:rPr lang="pt-BR" dirty="0"/>
              <a:t>: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a:t>O jogo </a:t>
            </a:r>
            <a:r>
              <a:rPr lang="pt-BR" dirty="0" err="1" smtClean="0"/>
              <a:t>Jogo</a:t>
            </a:r>
            <a:r>
              <a:rPr lang="pt-BR" dirty="0" smtClean="0"/>
              <a:t> da WHIP </a:t>
            </a:r>
            <a:r>
              <a:rPr lang="pt-BR" dirty="0"/>
              <a:t>é um exemplo de jogo de </a:t>
            </a:r>
            <a:r>
              <a:rPr lang="pt-BR" dirty="0" smtClean="0"/>
              <a:t>estratégia e sorte, </a:t>
            </a:r>
            <a:r>
              <a:rPr lang="pt-BR" dirty="0"/>
              <a:t>no qual, o jogador precisa posicionar suas pedras </a:t>
            </a:r>
            <a:r>
              <a:rPr lang="pt-BR" dirty="0" smtClean="0"/>
              <a:t>a fim de formar uma trilha no tabuleiro. Contudo, existe o risco de os dois jogadores escolherem uma mesma casa e terem que disputá-la no Cara ou WHIP (cara ou coroa).</a:t>
            </a:r>
          </a:p>
          <a:p>
            <a:r>
              <a:rPr lang="pt-BR" dirty="0" smtClean="0"/>
              <a:t>Ele </a:t>
            </a:r>
            <a:r>
              <a:rPr lang="pt-BR" dirty="0"/>
              <a:t>pode ser desenvolvido para </a:t>
            </a:r>
            <a:r>
              <a:rPr lang="pt-BR" dirty="0" err="1" smtClean="0"/>
              <a:t>PC’s</a:t>
            </a:r>
            <a:r>
              <a:rPr lang="pt-BR" dirty="0" smtClean="0"/>
              <a:t>, consoles </a:t>
            </a:r>
            <a:r>
              <a:rPr lang="pt-BR" dirty="0"/>
              <a:t>e celulares.</a:t>
            </a:r>
          </a:p>
        </p:txBody>
      </p:sp>
    </p:spTree>
    <p:extLst>
      <p:ext uri="{BB962C8B-B14F-4D97-AF65-F5344CB8AC3E}">
        <p14:creationId xmlns:p14="http://schemas.microsoft.com/office/powerpoint/2010/main" val="1233414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a:t>
            </a:r>
            <a:r>
              <a:rPr lang="pt-BR" dirty="0" smtClean="0"/>
              <a:t>indicam </a:t>
            </a:r>
            <a:r>
              <a:rPr lang="pt-BR" dirty="0"/>
              <a:t>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SWOT: Jogo da WHIP</a:t>
            </a:r>
            <a:endParaRPr lang="pt-BR" dirty="0"/>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3854185154"/>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a:t>
                      </a:r>
                      <a:r>
                        <a:rPr lang="pt-BR" sz="1500" u="none" strike="noStrike" dirty="0" smtClean="0">
                          <a:effectLst/>
                        </a:rPr>
                        <a:t>Jogo da WHIP </a:t>
                      </a:r>
                      <a:r>
                        <a:rPr lang="pt-BR" sz="1500" u="none" strike="noStrike" dirty="0">
                          <a:effectLst/>
                        </a:rPr>
                        <a:t>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smtClean="0">
                          <a:effectLst/>
                        </a:rPr>
                        <a:t>O fator sorte pode ser determinante</a:t>
                      </a:r>
                      <a:r>
                        <a:rPr lang="pt-BR" sz="1500" u="none" strike="noStrike" baseline="0" dirty="0" smtClean="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smtClean="0">
                          <a:effectLst/>
                        </a:rPr>
                        <a:t>Desenvolver</a:t>
                      </a:r>
                      <a:r>
                        <a:rPr lang="en-US" sz="1500" u="none" strike="noStrike" dirty="0" smtClean="0">
                          <a:effectLst/>
                        </a:rPr>
                        <a:t> um </a:t>
                      </a:r>
                      <a:r>
                        <a:rPr lang="en-US" sz="1500" u="none" strike="noStrike" dirty="0" err="1" smtClean="0">
                          <a:effectLst/>
                        </a:rPr>
                        <a:t>mecanismo</a:t>
                      </a:r>
                      <a:r>
                        <a:rPr lang="en-US" sz="1500" u="none" strike="noStrike" baseline="0" dirty="0" smtClean="0">
                          <a:effectLst/>
                        </a:rPr>
                        <a:t> que </a:t>
                      </a:r>
                      <a:r>
                        <a:rPr lang="en-US" sz="1500" u="none" strike="noStrike" baseline="0" dirty="0" err="1" smtClean="0">
                          <a:effectLst/>
                        </a:rPr>
                        <a:t>favoreça</a:t>
                      </a:r>
                      <a:r>
                        <a:rPr lang="en-US" sz="1500" u="none" strike="noStrike" baseline="0" dirty="0" smtClean="0">
                          <a:effectLst/>
                        </a:rPr>
                        <a:t> a </a:t>
                      </a:r>
                      <a:r>
                        <a:rPr lang="en-US" sz="1500" u="none" strike="noStrike" baseline="0" dirty="0" err="1" smtClean="0">
                          <a:effectLst/>
                        </a:rPr>
                        <a:t>melhor</a:t>
                      </a:r>
                      <a:r>
                        <a:rPr lang="en-US" sz="1500" u="none" strike="noStrike" baseline="0" dirty="0" smtClean="0">
                          <a:effectLst/>
                        </a:rPr>
                        <a:t> </a:t>
                      </a:r>
                      <a:r>
                        <a:rPr lang="en-US" sz="1500" u="none" strike="noStrike" baseline="0" dirty="0" err="1" smtClean="0">
                          <a:effectLst/>
                        </a:rPr>
                        <a:t>estratégia</a:t>
                      </a:r>
                      <a:r>
                        <a:rPr lang="en-US" sz="1500" u="none" strike="noStrike" baseline="0" dirty="0" smtClean="0">
                          <a:effectLst/>
                        </a:rPr>
                        <a:t> </a:t>
                      </a:r>
                      <a:r>
                        <a:rPr lang="en-US" sz="1500" u="none" strike="noStrike" baseline="0" dirty="0" err="1" smtClean="0">
                          <a:effectLst/>
                        </a:rPr>
                        <a:t>nas</a:t>
                      </a:r>
                      <a:r>
                        <a:rPr lang="en-US" sz="1500" u="none" strike="noStrike" baseline="0" dirty="0" smtClean="0">
                          <a:effectLst/>
                        </a:rPr>
                        <a:t> </a:t>
                      </a:r>
                      <a:r>
                        <a:rPr lang="en-US" sz="1500" u="none" strike="noStrike" baseline="0" dirty="0" err="1" smtClean="0">
                          <a:effectLst/>
                        </a:rPr>
                        <a:t>disputas</a:t>
                      </a:r>
                      <a:r>
                        <a:rPr lang="en-US" sz="1500" u="none" strike="noStrike" baseline="0" dirty="0" smtClean="0">
                          <a:effectLst/>
                        </a:rPr>
                        <a:t> </a:t>
                      </a:r>
                      <a:r>
                        <a:rPr lang="en-US" sz="1500" u="none" strike="noStrike" baseline="0" dirty="0" err="1" smtClean="0">
                          <a:effectLst/>
                        </a:rPr>
                        <a:t>por</a:t>
                      </a:r>
                      <a:r>
                        <a:rPr lang="en-US" sz="1500" u="none" strike="noStrike" baseline="0" dirty="0" smtClean="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Aprovação do Conceito Inicial</a:t>
            </a:r>
            <a:endParaRPr lang="pt-BR" dirty="0"/>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r>
              <a:rPr lang="pt-BR" dirty="0" smtClean="0"/>
              <a:t>?</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a:t>
            </a:r>
            <a:r>
              <a:rPr lang="pt-BR" dirty="0" smtClean="0"/>
              <a:t>missão: 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Uma </a:t>
            </a:r>
            <a:r>
              <a:rPr lang="pt-BR" dirty="0"/>
              <a:t>releitura mais desafiadora do tradicional jogo da velha, na qual </a:t>
            </a:r>
            <a:r>
              <a:rPr lang="pt-BR" dirty="0" smtClean="0"/>
              <a:t>o fator sorte pode ser determinante.</a:t>
            </a:r>
            <a:endParaRPr lang="pt-BR" dirty="0"/>
          </a:p>
        </p:txBody>
      </p:sp>
    </p:spTree>
    <p:extLst>
      <p:ext uri="{BB962C8B-B14F-4D97-AF65-F5344CB8AC3E}">
        <p14:creationId xmlns:p14="http://schemas.microsoft.com/office/powerpoint/2010/main" val="1688211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a:t>
            </a:r>
            <a:r>
              <a:rPr lang="pt-BR" dirty="0" smtClean="0"/>
              <a:t>varia de acordo com a tarefa a ser realizada pelo perdedor do jogo:</a:t>
            </a:r>
          </a:p>
          <a:p>
            <a:pPr marL="457200" indent="-457200" algn="l">
              <a:buFont typeface="Arial" panose="020B0604020202020204" pitchFamily="34" charset="0"/>
              <a:buChar char="•"/>
            </a:pPr>
            <a:r>
              <a:rPr lang="pt-BR" dirty="0" smtClean="0"/>
              <a:t>formatar um computador;</a:t>
            </a:r>
          </a:p>
          <a:p>
            <a:pPr marL="457200" indent="-457200" algn="l">
              <a:buFont typeface="Arial" panose="020B0604020202020204" pitchFamily="34" charset="0"/>
              <a:buChar char="•"/>
            </a:pPr>
            <a:r>
              <a:rPr lang="pt-BR" dirty="0" smtClean="0"/>
              <a:t>configurar a rede </a:t>
            </a:r>
            <a:r>
              <a:rPr lang="pt-BR" dirty="0" err="1" smtClean="0"/>
              <a:t>wifi</a:t>
            </a:r>
            <a:r>
              <a:rPr lang="pt-BR" dirty="0" smtClean="0"/>
              <a:t> da casa; e</a:t>
            </a:r>
          </a:p>
          <a:p>
            <a:pPr marL="457200" indent="-457200" algn="l">
              <a:buFont typeface="Arial" panose="020B0604020202020204" pitchFamily="34" charset="0"/>
              <a:buChar char="•"/>
            </a:pPr>
            <a:r>
              <a:rPr lang="pt-BR" dirty="0" smtClean="0"/>
              <a:t>dar manutenção na impressora.</a:t>
            </a:r>
          </a:p>
          <a:p>
            <a:r>
              <a:rPr lang="pt-BR" dirty="0" smtClean="0"/>
              <a:t>Cada jogador terá 12 pedras. Terão pedras circulares amarelas </a:t>
            </a:r>
            <a:r>
              <a:rPr lang="pt-BR" dirty="0"/>
              <a:t>e </a:t>
            </a:r>
            <a:r>
              <a:rPr lang="pt-BR" dirty="0" smtClean="0"/>
              <a:t>quadradas azuis.</a:t>
            </a:r>
            <a:endParaRPr lang="pt-BR" dirty="0"/>
          </a:p>
        </p:txBody>
      </p:sp>
    </p:spTree>
    <p:extLst>
      <p:ext uri="{BB962C8B-B14F-4D97-AF65-F5344CB8AC3E}">
        <p14:creationId xmlns:p14="http://schemas.microsoft.com/office/powerpoint/2010/main" val="816856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a:t>
            </a:r>
            <a:r>
              <a:rPr lang="pt-BR" dirty="0" smtClean="0"/>
              <a:t>tentam formar uma trilha no tabuleiro usando suas 12 pedras, </a:t>
            </a:r>
            <a:r>
              <a:rPr lang="pt-BR" dirty="0"/>
              <a:t>posicionando uma pedra a cada </a:t>
            </a:r>
            <a:r>
              <a:rPr lang="pt-BR" dirty="0" smtClean="0"/>
              <a:t>rodada;</a:t>
            </a:r>
          </a:p>
          <a:p>
            <a:pPr marL="457200" indent="-457200" algn="l">
              <a:buFont typeface="Arial" panose="020B0604020202020204" pitchFamily="34" charset="0"/>
              <a:buChar char="•"/>
            </a:pPr>
            <a:r>
              <a:rPr lang="pt-BR" dirty="0" smtClean="0"/>
              <a:t>A cada rodada, os jogadores decidem sua jogada em um tabuleiro auxiliar de forma secreta;</a:t>
            </a:r>
          </a:p>
          <a:p>
            <a:pPr marL="457200" indent="-457200" algn="l">
              <a:buFont typeface="Arial" panose="020B0604020202020204" pitchFamily="34" charset="0"/>
              <a:buChar char="•"/>
            </a:pPr>
            <a:r>
              <a:rPr lang="pt-BR" dirty="0" smtClean="0"/>
              <a:t>A jogada de cada um só será revelada quando ambos estiverem prontos;</a:t>
            </a:r>
            <a:endParaRPr lang="pt-BR" dirty="0"/>
          </a:p>
        </p:txBody>
      </p:sp>
    </p:spTree>
    <p:extLst>
      <p:ext uri="{BB962C8B-B14F-4D97-AF65-F5344CB8AC3E}">
        <p14:creationId xmlns:p14="http://schemas.microsoft.com/office/powerpoint/2010/main" val="36320157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smtClean="0"/>
              <a:t>Se ambos escolherem a mesma casa ela será disputada no cara ou </a:t>
            </a:r>
            <a:r>
              <a:rPr lang="pt-BR" dirty="0"/>
              <a:t>WHIP (cara ou coroa) </a:t>
            </a:r>
            <a:r>
              <a:rPr lang="pt-BR" dirty="0" smtClean="0"/>
              <a:t>e o perdedor posicionará sua pedra em uma das casas da extremidade do tabuleiro; e</a:t>
            </a:r>
          </a:p>
          <a:p>
            <a:pPr marL="457200" indent="-457200" algn="l">
              <a:buFont typeface="Arial" panose="020B0604020202020204" pitchFamily="34" charset="0"/>
              <a:buChar char="•"/>
            </a:pPr>
            <a:r>
              <a:rPr lang="pt-BR" dirty="0" smtClean="0"/>
              <a:t>Quando </a:t>
            </a:r>
            <a:r>
              <a:rPr lang="pt-BR" dirty="0"/>
              <a:t>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Jogo da WHIP</a:t>
            </a:r>
            <a:endParaRPr lang="pt-BR" dirty="0"/>
          </a:p>
        </p:txBody>
      </p:sp>
      <p:sp>
        <p:nvSpPr>
          <p:cNvPr id="6" name="Espaço Reservado para Conteúdo 5"/>
          <p:cNvSpPr>
            <a:spLocks noGrp="1"/>
          </p:cNvSpPr>
          <p:nvPr>
            <p:ph idx="1"/>
          </p:nvPr>
        </p:nvSpPr>
        <p:spPr/>
        <p:txBody>
          <a:bodyPr>
            <a:normAutofit/>
          </a:bodyPr>
          <a:lstStyle/>
          <a:p>
            <a:r>
              <a:rPr lang="pt-BR" dirty="0" smtClean="0"/>
              <a:t>Dois irmãos jovens elegeram a mesma mulher como musa de suas vidas, a nova vizinha, viúva, da casa ao lado.</a:t>
            </a:r>
          </a:p>
          <a:p>
            <a:r>
              <a:rPr lang="pt-BR" dirty="0" smtClean="0"/>
              <a:t>A nova vizinha é o que se pode chamar de WHIP (</a:t>
            </a:r>
            <a:r>
              <a:rPr lang="pt-BR" i="1" dirty="0" err="1" smtClean="0"/>
              <a:t>Women</a:t>
            </a:r>
            <a:r>
              <a:rPr lang="pt-BR" i="1" dirty="0" smtClean="0"/>
              <a:t> Hot, </a:t>
            </a:r>
            <a:r>
              <a:rPr lang="pt-BR" i="1" dirty="0" err="1" smtClean="0"/>
              <a:t>Inteligent</a:t>
            </a:r>
            <a:r>
              <a:rPr lang="pt-BR" i="1" dirty="0" smtClean="0"/>
              <a:t> </a:t>
            </a:r>
            <a:r>
              <a:rPr lang="pt-BR" i="1" dirty="0" err="1" smtClean="0"/>
              <a:t>and</a:t>
            </a:r>
            <a:r>
              <a:rPr lang="pt-BR" i="1" dirty="0" smtClean="0"/>
              <a:t> in </a:t>
            </a:r>
            <a:r>
              <a:rPr lang="pt-BR" i="1" dirty="0" err="1" smtClean="0"/>
              <a:t>their</a:t>
            </a:r>
            <a:r>
              <a:rPr lang="pt-BR" i="1" dirty="0" smtClean="0"/>
              <a:t> Prime</a:t>
            </a:r>
            <a:r>
              <a:rPr lang="pt-BR" dirty="0" smtClean="0"/>
              <a:t>). Termo menos pejorativo, usado por muitos nos dias de hoje, para classificar mulheres mais velhas e elegantes como Cameron Diaz, por exemplo.</a:t>
            </a:r>
            <a:endParaRPr lang="pt-BR" dirty="0"/>
          </a:p>
        </p:txBody>
      </p:sp>
    </p:spTree>
    <p:extLst>
      <p:ext uri="{BB962C8B-B14F-4D97-AF65-F5344CB8AC3E}">
        <p14:creationId xmlns:p14="http://schemas.microsoft.com/office/powerpoint/2010/main" val="523536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 dia ela pede a ajuda deles para realizar duas tarefas. Uma delas é dar um </a:t>
            </a:r>
            <a:r>
              <a:rPr lang="pt-BR" dirty="0" err="1" smtClean="0"/>
              <a:t>rolê</a:t>
            </a:r>
            <a:r>
              <a:rPr lang="pt-BR" dirty="0" smtClean="0"/>
              <a:t> de carro com ela no bairro para configurar e testar o GPS da sua BMW (tarefa desejada pelos dois). A outra tarefa ... não importa ... é alguma outra coisa bem menos interessante que ficará com o perdedor.</a:t>
            </a:r>
          </a:p>
          <a:p>
            <a:r>
              <a:rPr lang="pt-BR" dirty="0" smtClean="0"/>
              <a:t>Para resolver o impasse, a nova vizinha propõe que disputem as tarefas no jogo que ela desenvolveu e foi batizado por eles como jogo da WHIP.</a:t>
            </a:r>
            <a:endParaRPr lang="pt-BR" dirty="0"/>
          </a:p>
        </p:txBody>
      </p:sp>
    </p:spTree>
    <p:extLst>
      <p:ext uri="{BB962C8B-B14F-4D97-AF65-F5344CB8AC3E}">
        <p14:creationId xmlns:p14="http://schemas.microsoft.com/office/powerpoint/2010/main" val="34145768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 Extraído de [2].</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19146804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smtClean="0"/>
              <a:t>Extraído </a:t>
            </a:r>
            <a:r>
              <a:rPr lang="pt-BR" sz="2400" dirty="0"/>
              <a:t>de [2].</a:t>
            </a:r>
          </a:p>
        </p:txBody>
      </p:sp>
    </p:spTree>
    <p:extLst>
      <p:ext uri="{BB962C8B-B14F-4D97-AF65-F5344CB8AC3E}">
        <p14:creationId xmlns:p14="http://schemas.microsoft.com/office/powerpoint/2010/main" val="33731172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2668637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Elementos de Áudio</a:t>
            </a:r>
            <a:endParaRPr lang="pt-BR" dirty="0"/>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Prototipagem</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a:t>
            </a:r>
            <a:r>
              <a:rPr lang="pt-BR" sz="2400" dirty="0" smtClean="0"/>
              <a:t>[1].</a:t>
            </a:r>
            <a:endParaRPr lang="pt-BR" sz="2400" dirty="0"/>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a:t>
            </a:r>
            <a:r>
              <a:rPr lang="pt-BR" sz="2400" dirty="0" smtClean="0"/>
              <a:t>[1].</a:t>
            </a:r>
            <a:endParaRPr lang="pt-BR" sz="2400" dirty="0"/>
          </a:p>
        </p:txBody>
      </p:sp>
    </p:spTree>
    <p:extLst>
      <p:ext uri="{BB962C8B-B14F-4D97-AF65-F5344CB8AC3E}">
        <p14:creationId xmlns:p14="http://schemas.microsoft.com/office/powerpoint/2010/main" val="3580176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Venda 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Lançamento 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Descrição da Fase de Conceituação</a:t>
            </a:r>
            <a:endParaRPr lang="pt-BR" dirty="0"/>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smtClean="0"/>
              <a:t>Faça um resumo de cada etapa que deve ser concluída na fase de conceituação. O modelo abaixo exemplifica como esses dados podem ser tabulados:</a:t>
            </a:r>
            <a:endParaRPr lang="pt-BR" dirty="0"/>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smtClean="0"/>
              <a:t>Descrição da fase de conceituação. </a:t>
            </a:r>
            <a:r>
              <a:rPr lang="pt-BR" sz="2400" dirty="0"/>
              <a:t>Extraído de </a:t>
            </a:r>
            <a:r>
              <a:rPr lang="pt-BR" sz="2400" dirty="0" smtClean="0"/>
              <a:t>[1].</a:t>
            </a:r>
            <a:endParaRPr lang="pt-BR" sz="2400" dirty="0"/>
          </a:p>
        </p:txBody>
      </p:sp>
    </p:spTree>
    <p:extLst>
      <p:ext uri="{BB962C8B-B14F-4D97-AF65-F5344CB8AC3E}">
        <p14:creationId xmlns:p14="http://schemas.microsoft.com/office/powerpoint/2010/main" val="26101996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smtClean="0"/>
              <a:t>Chandler, H. M.; </a:t>
            </a:r>
            <a:r>
              <a:rPr lang="pt-BR" b="1" dirty="0" smtClean="0"/>
              <a:t>Manual de produção de jogos digitais</a:t>
            </a:r>
            <a:r>
              <a:rPr lang="pt-BR" dirty="0" smtClean="0"/>
              <a:t>. 2 ed. Porto Alegre: </a:t>
            </a:r>
            <a:r>
              <a:rPr lang="pt-BR" dirty="0" err="1" smtClean="0"/>
              <a:t>Bookman</a:t>
            </a:r>
            <a:r>
              <a:rPr lang="pt-BR" dirty="0" smtClean="0"/>
              <a:t>, 2012.</a:t>
            </a:r>
          </a:p>
          <a:p>
            <a:pPr marL="514350" indent="-514350" algn="l">
              <a:buFont typeface="+mj-lt"/>
              <a:buAutoNum type="arabicPeriod"/>
            </a:pPr>
            <a:r>
              <a:rPr lang="pt-BR" dirty="0" err="1" smtClean="0"/>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Requisitos </a:t>
            </a:r>
            <a:r>
              <a:rPr lang="pt-BR" dirty="0" smtClean="0"/>
              <a:t>do Jogo</a:t>
            </a:r>
            <a:endParaRPr lang="pt-BR" dirty="0"/>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Jogo Exemplo</a:t>
            </a:r>
            <a:endParaRPr lang="pt-BR" dirty="0"/>
          </a:p>
        </p:txBody>
      </p:sp>
      <p:sp>
        <p:nvSpPr>
          <p:cNvPr id="6" name="Espaço Reservado para Conteúdo 5"/>
          <p:cNvSpPr>
            <a:spLocks noGrp="1"/>
          </p:cNvSpPr>
          <p:nvPr>
            <p:ph idx="1"/>
          </p:nvPr>
        </p:nvSpPr>
        <p:spPr/>
        <p:txBody>
          <a:bodyPr>
            <a:normAutofit/>
          </a:bodyPr>
          <a:lstStyle/>
          <a:p>
            <a:r>
              <a:rPr lang="pt-BR" dirty="0" smtClean="0"/>
              <a:t>Para exemplificar o resultado de cada etapa que compõe a definição </a:t>
            </a:r>
            <a:r>
              <a:rPr lang="pt-BR" dirty="0" smtClean="0"/>
              <a:t>dos requisitos </a:t>
            </a:r>
            <a:r>
              <a:rPr lang="pt-BR" dirty="0" smtClean="0"/>
              <a:t>de um jogo, será usado como exemplo um jogo derivado do Jogo da Velha chamado</a:t>
            </a:r>
            <a:br>
              <a:rPr lang="pt-BR" dirty="0" smtClean="0"/>
            </a:br>
            <a:r>
              <a:rPr lang="pt-BR" dirty="0"/>
              <a:t>Jogo da </a:t>
            </a:r>
            <a:r>
              <a:rPr lang="pt-BR" dirty="0" smtClean="0"/>
              <a:t>WHIP.</a:t>
            </a:r>
            <a:endParaRPr lang="pt-BR" dirty="0"/>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4146</TotalTime>
  <Words>2589</Words>
  <Application>Microsoft Office PowerPoint</Application>
  <PresentationFormat>Widescreen</PresentationFormat>
  <Paragraphs>347</Paragraphs>
  <Slides>56</Slides>
  <Notes>56</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56</vt:i4>
      </vt:variant>
    </vt:vector>
  </HeadingPairs>
  <TitlesOfParts>
    <vt:vector size="60"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Requisitos do Jogo</vt:lpstr>
      <vt:lpstr>Jogo Exemplo</vt:lpstr>
      <vt:lpstr>Requisitos do Jogo</vt:lpstr>
      <vt:lpstr>Brainstorm</vt:lpstr>
      <vt:lpstr>Brainstorm: Jogo da WHIP</vt:lpstr>
      <vt:lpstr>Conceito Inicial</vt:lpstr>
      <vt:lpstr>Conceito Inicial: Jogo da WHIP</vt:lpstr>
      <vt:lpstr>Conceito Inicial: Gênero</vt:lpstr>
      <vt:lpstr>Conceito Inicial: Plataforma</vt:lpstr>
      <vt:lpstr>Conceito Inicial: Jogo da WHIP</vt:lpstr>
      <vt:lpstr>Análise SWOT</vt:lpstr>
      <vt:lpstr>Análise SWOT</vt:lpstr>
      <vt:lpstr>Análise SWOT: Pontos Fortes</vt:lpstr>
      <vt:lpstr>Análise SWOT: Pontos Fracos</vt:lpstr>
      <vt:lpstr>Análise SWOT: Oportunidades</vt:lpstr>
      <vt:lpstr>Análise SWOT: Ameaças</vt:lpstr>
      <vt:lpstr>Análise SWOT: Jogo da WHIP</vt:lpstr>
      <vt:lpstr>Análise Competitiva</vt:lpstr>
      <vt:lpstr>Aprovação do Conceito Inicial</vt:lpstr>
      <vt:lpstr>Declaração da missão</vt:lpstr>
      <vt:lpstr>Declaração da missão: Jogo da WHIP</vt:lpstr>
      <vt:lpstr>Cenário do jogo</vt:lpstr>
      <vt:lpstr>Cenário do jogo: Jogo da WHIP</vt:lpstr>
      <vt:lpstr>Mecânica do jogo</vt:lpstr>
      <vt:lpstr>Mecânica do jogo: Jogo da WHIP</vt:lpstr>
      <vt:lpstr>Mecânica do jogo: Jogo da WHIP</vt:lpstr>
      <vt:lpstr>Sinopse da História</vt:lpstr>
      <vt:lpstr>Sinopse da História: Jogo da WHIP</vt:lpstr>
      <vt:lpstr>Sinopse da História: Jogo da WHIP</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353</cp:revision>
  <dcterms:created xsi:type="dcterms:W3CDTF">2017-01-10T17:35:04Z</dcterms:created>
  <dcterms:modified xsi:type="dcterms:W3CDTF">2018-11-14T20:32:25Z</dcterms:modified>
</cp:coreProperties>
</file>

<file path=docProps/thumbnail.jpeg>
</file>